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14748119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24" autoAdjust="0"/>
  </p:normalViewPr>
  <p:slideViewPr>
    <p:cSldViewPr snapToGrid="0">
      <p:cViewPr varScale="1">
        <p:scale>
          <a:sx n="100" d="100"/>
          <a:sy n="100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C1C32-E999-4ABB-9D54-867D6557758C}" type="datetimeFigureOut">
              <a:rPr lang="en-US" smtClean="0"/>
              <a:t>5/30/2024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6EA563-99E8-4A5A-A96E-E41ACCB60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7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02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3590508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092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70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024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0611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29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3285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5640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25330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742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5168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9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8274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9754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46811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150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2575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0828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9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7963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0853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9488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47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0066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5020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5043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706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267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2306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87168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7859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04117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3817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63379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6120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207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041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843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57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737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57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09941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8650-56F0-68CB-C138-894DCB476C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E6D98-AAF1-F1DD-E090-879E19AD9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BB77-9610-29D8-A007-222F81272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8F75B8-0206-4047-A67E-213EEEB5FDEC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5F1FF-FBD1-DFE9-0D16-EF671E8F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37BAD-D5BB-6DA2-7F22-89917C98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44C6BE-DF8D-4FD8-8300-CB623C4807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04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2841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3">
    <p:bg>
      <p:bgPr>
        <a:solidFill>
          <a:srgbClr val="4541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23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720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449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0495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8903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206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35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hyperlink" Target="https://learn.microsoft.com/en-us/training/modules/finetune-foundation-model-with-azure-machine-learning/" TargetMode="External"/><Relationship Id="rId18" Type="http://schemas.openxmlformats.org/officeDocument/2006/relationships/hyperlink" Target="https://azure.microsoft.com/en-us/products/ai-services/ai-content-safety" TargetMode="External"/><Relationship Id="rId26" Type="http://schemas.openxmlformats.org/officeDocument/2006/relationships/hyperlink" Target="https://learn.microsoft.com/en-us/azure/ai-services/openai/concepts/advanced-prompt-engineering?pivots=programming-language-completions" TargetMode="External"/><Relationship Id="rId3" Type="http://schemas.openxmlformats.org/officeDocument/2006/relationships/hyperlink" Target="https://aka.ms/RAIStandardPDF" TargetMode="External"/><Relationship Id="rId21" Type="http://schemas.openxmlformats.org/officeDocument/2006/relationships/hyperlink" Target="https://learn.microsoft.com/en-us/legal/cognitive-services/content-safety/transparency-note?context=%2Fazure%2Fai-services%2Fcontent-safety%2Fcontext%2Fcontext" TargetMode="External"/><Relationship Id="rId34" Type="http://schemas.openxmlformats.org/officeDocument/2006/relationships/hyperlink" Target="https://learn.microsoft.com/en-us/azure/machine-learning/concept-enterprise-security?view=azureml-api-2" TargetMode="External"/><Relationship Id="rId7" Type="http://schemas.openxmlformats.org/officeDocument/2006/relationships/hyperlink" Target="https://learn.microsoft.com/en-us/legal/cognitive-services/openai/overview#mitigate" TargetMode="External"/><Relationship Id="rId12" Type="http://schemas.openxmlformats.org/officeDocument/2006/relationships/hyperlink" Target="https://learn.microsoft.com/en-us/training/paths/develop-ai-solutions-azure-openai/" TargetMode="External"/><Relationship Id="rId17" Type="http://schemas.openxmlformats.org/officeDocument/2006/relationships/hyperlink" Target="https://blogs.microsoft.com/on-the-issues/2023/07/26/anthropic-google-microsoft-openai-launch-frontier-model-forum/" TargetMode="External"/><Relationship Id="rId25" Type="http://schemas.openxmlformats.org/officeDocument/2006/relationships/hyperlink" Target="https://learn.microsoft.com/en-us/azure/ai-services/openai/use-your-data-quickstart?tabs=command-line&amp;pivots=programming-language-studio" TargetMode="External"/><Relationship Id="rId33" Type="http://schemas.openxmlformats.org/officeDocument/2006/relationships/hyperlink" Target="https://learn.microsoft.com/en-us/azure/machine-learning/prompt-flow/how-to-develop-an-evaluation-flow?view=azureml-api-2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blogs.microsoft.com/on-the-issues/2023/07/21/commitment-safe-secure-ai/" TargetMode="External"/><Relationship Id="rId20" Type="http://schemas.openxmlformats.org/officeDocument/2006/relationships/hyperlink" Target="https://learn.microsoft.com/en-us/azure/ai-services/content-safety/concepts/harm-categories" TargetMode="External"/><Relationship Id="rId29" Type="http://schemas.openxmlformats.org/officeDocument/2006/relationships/hyperlink" Target="https://learn.microsoft.com/en-us/azure/machine-learning/how-to-use-foundation-models?view=azureml-api-2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learn.microsoft.com/en-us/legal/cognitive-services/openai/overview#identify" TargetMode="External"/><Relationship Id="rId11" Type="http://schemas.openxmlformats.org/officeDocument/2006/relationships/hyperlink" Target="https://learn.microsoft.com/en-us/ai/" TargetMode="External"/><Relationship Id="rId24" Type="http://schemas.openxmlformats.org/officeDocument/2006/relationships/hyperlink" Target="https://learn.microsoft.com/en-us/azure/ai-services/openai/how-to/content-filters" TargetMode="External"/><Relationship Id="rId32" Type="http://schemas.openxmlformats.org/officeDocument/2006/relationships/hyperlink" Target="https://learn.microsoft.com/en-us/azure/machine-learning/prompt-flow/how-to-bulk-test-evaluate-flow?view=azureml-api-2" TargetMode="External"/><Relationship Id="rId5" Type="http://schemas.openxmlformats.org/officeDocument/2006/relationships/hyperlink" Target="https://www.microsoft.com/en-us/haxtoolkit/playbook/" TargetMode="External"/><Relationship Id="rId15" Type="http://schemas.openxmlformats.org/officeDocument/2006/relationships/hyperlink" Target="https://blogs.microsoft.com/on-the-issues/2023/05/01/responsible-ai-standards-principles-governance-progress/" TargetMode="External"/><Relationship Id="rId23" Type="http://schemas.openxmlformats.org/officeDocument/2006/relationships/hyperlink" Target="https://learn.microsoft.com/en-us/azure/ai-services/openai/how-to/fine-tuning?pivots=programming-language-studio" TargetMode="External"/><Relationship Id="rId28" Type="http://schemas.openxmlformats.org/officeDocument/2006/relationships/hyperlink" Target="https://azure.microsoft.com/en-us/products/machine-learning/" TargetMode="External"/><Relationship Id="rId10" Type="http://schemas.openxmlformats.org/officeDocument/2006/relationships/hyperlink" Target="https://learn.microsoft.com/en-us/legal/cognitive-services/openai/overview#operate" TargetMode="External"/><Relationship Id="rId19" Type="http://schemas.openxmlformats.org/officeDocument/2006/relationships/hyperlink" Target="https://learn.microsoft.com/en-us/azure/ai-services/content-safety/overview" TargetMode="External"/><Relationship Id="rId31" Type="http://schemas.openxmlformats.org/officeDocument/2006/relationships/hyperlink" Target="https://learn.microsoft.com/en-us/azure/machine-learning/prompt-flow/overview-what-is-prompt-flow?view=azureml-api-2" TargetMode="External"/><Relationship Id="rId4" Type="http://schemas.openxmlformats.org/officeDocument/2006/relationships/hyperlink" Target="https://blogs.microsoft.com/wp-content/uploads/prod/sites/5/2022/06/Microsoft-RAI-Impact-Assessment-Template.pdf" TargetMode="External"/><Relationship Id="rId9" Type="http://schemas.openxmlformats.org/officeDocument/2006/relationships/hyperlink" Target="https://learn.microsoft.com/en-us/azure/ai-services/openai/concepts/red-teaming" TargetMode="External"/><Relationship Id="rId14" Type="http://schemas.openxmlformats.org/officeDocument/2006/relationships/hyperlink" Target="https://blogs.microsoft.com/on-the-issues/2023/05/25/how-do-we-best-govern-ai/" TargetMode="External"/><Relationship Id="rId22" Type="http://schemas.openxmlformats.org/officeDocument/2006/relationships/hyperlink" Target="https://azure.microsoft.com/en-us/products/ai-services/openai-service" TargetMode="External"/><Relationship Id="rId27" Type="http://schemas.openxmlformats.org/officeDocument/2006/relationships/hyperlink" Target="https://learn.microsoft.com/en-us/legal/cognitive-services/openai/transparency-note?tabs=text" TargetMode="External"/><Relationship Id="rId30" Type="http://schemas.openxmlformats.org/officeDocument/2006/relationships/hyperlink" Target="https://learn.microsoft.com/en-us/azure/machine-learning/concept-retrieval-augmented-generation?view=azureml-api-2" TargetMode="External"/><Relationship Id="rId8" Type="http://schemas.openxmlformats.org/officeDocument/2006/relationships/hyperlink" Target="https://learn.microsoft.com/en-us/azure/ai-services/openai/concepts/prompt-enginee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7B7CEA-EE1A-C02D-F2C0-50A9B5E4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0294"/>
            <a:ext cx="11018520" cy="553998"/>
          </a:xfrm>
        </p:spPr>
        <p:txBody>
          <a:bodyPr/>
          <a:lstStyle/>
          <a:p>
            <a:pPr algn="ctr"/>
            <a:r>
              <a:rPr lang="en-US"/>
              <a:t>Other resources for getting started</a:t>
            </a:r>
            <a:endParaRPr lang="en-US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777075-7665-E9A5-3FDA-3D5706863FEB}"/>
              </a:ext>
            </a:extLst>
          </p:cNvPr>
          <p:cNvSpPr txBox="1"/>
          <p:nvPr/>
        </p:nvSpPr>
        <p:spPr>
          <a:xfrm>
            <a:off x="6214875" y="1031502"/>
            <a:ext cx="5388864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GUIDES &amp;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Microsoft’s Responsible AI foundations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Responsible AI Standard v2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Responsible AI Impact Assessment Template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5"/>
              </a:rPr>
              <a:t>HAX Playbook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Responsible AI for generative 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6"/>
              </a:rPr>
              <a:t>Overview: Responsible AI for generative AI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7"/>
              </a:rPr>
              <a:t>Mitigate potential harms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/>
              </a:rPr>
              <a:t>Introduction to prompt engineering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hlinkClick r:id="" action="ppaction://noaction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" action="ppaction://noaction"/>
              </a:rPr>
              <a:t>Advanced prompt engineering techniques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9"/>
              </a:rPr>
              <a:t>Red teaming LLMs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0"/>
              </a:rPr>
              <a:t>Operationalize your mitigations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Learning modules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1"/>
              </a:rPr>
              <a:t>Microsoft AI - Learning and Community Hub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2"/>
              </a:rPr>
              <a:t>Develop Generative AI solutions with Azure OpenAI Service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3"/>
              </a:rPr>
              <a:t>Fine-tune a foundation model in Azure Machine Learning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on the Issues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4"/>
              </a:rPr>
              <a:t>How do we best govern AI?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5"/>
              </a:rPr>
              <a:t>Reflecting on our responsible AI program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6"/>
              </a:rPr>
              <a:t>Our commitments to advance safe, secure, and trustworthy AI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7"/>
              </a:rPr>
              <a:t>Announcing the Frontier Model Forum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81A98B-73C3-3CA9-4276-77329A2C0858}"/>
              </a:ext>
            </a:extLst>
          </p:cNvPr>
          <p:cNvSpPr txBox="1"/>
          <p:nvPr/>
        </p:nvSpPr>
        <p:spPr>
          <a:xfrm>
            <a:off x="588262" y="1031502"/>
            <a:ext cx="5388864" cy="4862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TOOLS &amp; PRODUCT DOCUMENTATION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AI Content Safety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8"/>
              </a:rPr>
              <a:t>website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9"/>
              </a:rPr>
              <a:t>What is Azure AI Content Safety? 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0"/>
              </a:rPr>
              <a:t>Harm categories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1"/>
              </a:rPr>
              <a:t>Transparency Note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OpenAI Service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2"/>
              </a:rPr>
              <a:t>website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3"/>
              </a:rPr>
              <a:t>How to fine-tune a model for your use case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4"/>
              </a:rPr>
              <a:t>How to use built-in content filters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5"/>
              </a:rPr>
              <a:t>Ground models with your own data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6"/>
              </a:rPr>
              <a:t>Prompt engineering techniques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7"/>
              </a:rPr>
              <a:t>Transparency Note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Machine Learning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8"/>
              </a:rPr>
              <a:t>website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9"/>
              </a:rPr>
              <a:t>Discover, fine-tune and evaluate models in the model catalog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0"/>
              </a:rPr>
              <a:t>Ground foundation models using prompt flow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1"/>
              </a:rPr>
              <a:t>Build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1"/>
              </a:rPr>
              <a:t>metaprompts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1"/>
              </a:rPr>
              <a:t> using prompt flow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2"/>
              </a:rPr>
              <a:t>Submit bulk test and evaluate a flow in prompt flow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3"/>
              </a:rPr>
              <a:t>Develop a custom evaluation flow in prompt flow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4"/>
              </a:rPr>
              <a:t>Enterprise security and governance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  <a:hlinkClick r:id="" action="ppaction://noaction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687111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Widescreen</PresentationFormat>
  <Paragraphs>46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Aptos</vt:lpstr>
      <vt:lpstr>Arial</vt:lpstr>
      <vt:lpstr>Calibri</vt:lpstr>
      <vt:lpstr>Consolas</vt:lpstr>
      <vt:lpstr>Segoe UI</vt:lpstr>
      <vt:lpstr>Segoe UI Semibold</vt:lpstr>
      <vt:lpstr>Wingdings</vt:lpstr>
      <vt:lpstr>Microsoft Build 16:9 Template Dark</vt:lpstr>
      <vt:lpstr>Other resources for getting started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Calder</dc:creator>
  <cp:lastModifiedBy>Matthew Calder</cp:lastModifiedBy>
  <cp:revision>1</cp:revision>
  <dcterms:created xsi:type="dcterms:W3CDTF">2024-05-30T16:27:57Z</dcterms:created>
  <dcterms:modified xsi:type="dcterms:W3CDTF">2024-05-30T16:33:20Z</dcterms:modified>
</cp:coreProperties>
</file>